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2" r:id="rId3"/>
    <p:sldId id="258" r:id="rId4"/>
    <p:sldId id="257" r:id="rId5"/>
    <p:sldId id="259" r:id="rId6"/>
    <p:sldId id="260" r:id="rId7"/>
    <p:sldId id="263" r:id="rId8"/>
    <p:sldId id="264" r:id="rId9"/>
    <p:sldId id="261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707"/>
    <a:srgbClr val="141414"/>
    <a:srgbClr val="3A6CC6"/>
    <a:srgbClr val="DEDEDE"/>
    <a:srgbClr val="C3C3C3"/>
    <a:srgbClr val="2026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6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885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E4F11F-58AF-44BE-BAEC-8B62940E64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3C544D-72F3-4EA6-BA71-E02411FF4FD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487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안녕하세요 </a:t>
            </a:r>
            <a:r>
              <a:rPr lang="en-US" altLang="ko-KR" sz="1800" dirty="0"/>
              <a:t>2</a:t>
            </a:r>
            <a:r>
              <a:rPr lang="ko-KR" altLang="en-US" sz="1800" dirty="0"/>
              <a:t>조 발표를 맡게 된 </a:t>
            </a:r>
            <a:r>
              <a:rPr lang="ko-KR" altLang="en-US" sz="1800" dirty="0" err="1"/>
              <a:t>김민솔입니다</a:t>
            </a:r>
            <a:endParaRPr lang="ko-KR" altLang="en-US" sz="1800" dirty="0"/>
          </a:p>
          <a:p>
            <a:r>
              <a:rPr lang="ko-KR" altLang="en-US" sz="1800" dirty="0"/>
              <a:t>저희는 이렇게 👏</a:t>
            </a:r>
            <a:r>
              <a:rPr lang="ko-KR" altLang="en-US" sz="1800" dirty="0" err="1"/>
              <a:t>여섯명이</a:t>
            </a:r>
            <a:r>
              <a:rPr lang="ko-KR" altLang="en-US" sz="1800" dirty="0"/>
              <a:t> 이번 프로젝트를 진행하게 </a:t>
            </a:r>
            <a:r>
              <a:rPr lang="ko-KR" altLang="en-US" sz="1800" dirty="0" err="1"/>
              <a:t>되었구요</a:t>
            </a:r>
            <a:r>
              <a:rPr lang="en-US" altLang="ko-KR" sz="1800" dirty="0"/>
              <a:t>~!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C544D-72F3-4EA6-BA71-E02411FF4FD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153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👏저희는 </a:t>
            </a:r>
            <a:r>
              <a:rPr lang="ko-KR" altLang="en-US" sz="2000" dirty="0" err="1"/>
              <a:t>여섯명이서</a:t>
            </a:r>
            <a:r>
              <a:rPr lang="ko-KR" altLang="en-US" sz="2000" dirty="0"/>
              <a:t> 각자 의견을 내서 </a:t>
            </a:r>
            <a:endParaRPr lang="en-US" altLang="ko-KR" sz="2000" dirty="0"/>
          </a:p>
          <a:p>
            <a:r>
              <a:rPr lang="ko-KR" altLang="en-US" sz="2000" dirty="0"/>
              <a:t>👏익명 투표를 하여 제일 많은 표를 얻은 </a:t>
            </a:r>
            <a:endParaRPr lang="en-US" altLang="ko-KR" sz="2000" dirty="0"/>
          </a:p>
          <a:p>
            <a:r>
              <a:rPr lang="ko-KR" altLang="en-US" sz="2000" dirty="0"/>
              <a:t>👏수정씨의 아이디어가 당선되었습니다</a:t>
            </a:r>
          </a:p>
          <a:p>
            <a:r>
              <a:rPr lang="ko-KR" altLang="en-US" sz="2000" dirty="0"/>
              <a:t>👏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C544D-72F3-4EA6-BA71-E02411FF4FD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327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/>
              <a:t>여러분 모두 프로젝트를 진행해보면서 👏회의일정이나</a:t>
            </a:r>
            <a:r>
              <a:rPr lang="en-US" altLang="ko-KR" sz="1800" dirty="0"/>
              <a:t>, </a:t>
            </a:r>
            <a:r>
              <a:rPr lang="ko-KR" altLang="en-US" sz="1800" dirty="0"/>
              <a:t>👏진행상황이 👏한 눈에 보이면 참 좋을 것 같다고 생각을 아마 하셨을 것 같아요</a:t>
            </a:r>
          </a:p>
          <a:p>
            <a:endParaRPr lang="ko-KR" altLang="en-US" sz="1800" dirty="0"/>
          </a:p>
          <a:p>
            <a:r>
              <a:rPr lang="ko-KR" altLang="en-US" sz="1800" dirty="0"/>
              <a:t>👏그래서 저희가 직접 프로젝트 진행을 관리할 수 있는 </a:t>
            </a:r>
            <a:r>
              <a:rPr lang="ko-KR" altLang="en-US" sz="1800" dirty="0" err="1"/>
              <a:t>스케쥴러를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만들어보기로</a:t>
            </a:r>
            <a:r>
              <a:rPr lang="ko-KR" altLang="en-US" sz="1800" dirty="0"/>
              <a:t> 했어요</a:t>
            </a:r>
            <a:r>
              <a:rPr lang="en-US" altLang="ko-KR" sz="1800" dirty="0"/>
              <a:t>~~ it</a:t>
            </a:r>
            <a:r>
              <a:rPr lang="ko-KR" altLang="en-US" sz="1800" dirty="0"/>
              <a:t>자료 공유나 출결 신청 같은 부가적인 기능들도 추가해서</a:t>
            </a:r>
            <a:r>
              <a:rPr lang="en-US" altLang="ko-KR" sz="1800" dirty="0"/>
              <a:t>, </a:t>
            </a:r>
            <a:r>
              <a:rPr lang="ko-KR" altLang="en-US" sz="1800" dirty="0"/>
              <a:t>저희가 잘 사용할 수 있을 것 같은 👏비트캠프로💗 사이트를</a:t>
            </a:r>
            <a:r>
              <a:rPr lang="en-US" altLang="ko-KR" sz="1800" dirty="0"/>
              <a:t>, </a:t>
            </a:r>
            <a:r>
              <a:rPr lang="ko-KR" altLang="en-US" sz="1800" dirty="0"/>
              <a:t>만들어 보려고 합니다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C544D-72F3-4EA6-BA71-E02411FF4FD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609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👏이 사이트는 크게 👏비트캠프 </a:t>
            </a:r>
            <a:r>
              <a:rPr lang="en-US" altLang="ko-KR" sz="2000" dirty="0"/>
              <a:t>, </a:t>
            </a:r>
          </a:p>
          <a:p>
            <a:r>
              <a:rPr lang="ko-KR" altLang="en-US" sz="2000" dirty="0"/>
              <a:t>👏프로젝트 페이지로 나뉘어 있고요</a:t>
            </a:r>
            <a:r>
              <a:rPr lang="en-US" altLang="ko-KR" sz="2000" dirty="0"/>
              <a:t>~~~~~ </a:t>
            </a:r>
            <a:r>
              <a:rPr lang="ko-KR" altLang="en-US" sz="2000" dirty="0"/>
              <a:t>👏이러한 게시판들이 있습니다</a:t>
            </a:r>
          </a:p>
          <a:p>
            <a:r>
              <a:rPr lang="ko-KR" altLang="en-US" sz="2000" dirty="0"/>
              <a:t>그리고 당연히 👏로그인 페이지가 이 두 게시판을 관통하게 될 것입니다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C544D-72F3-4EA6-BA71-E02411FF4FD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78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👏파트분배는 이렇게 비트캠프파와 </a:t>
            </a:r>
            <a:endParaRPr lang="en-US" altLang="ko-KR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C544D-72F3-4EA6-BA71-E02411FF4FD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9898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400" dirty="0"/>
              <a:t>👏프로젝트파로 나누어서 </a:t>
            </a:r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C544D-72F3-4EA6-BA71-E02411FF4FD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74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👏</a:t>
            </a:r>
            <a:r>
              <a:rPr lang="ko-KR" altLang="en-US" sz="2000" dirty="0" err="1"/>
              <a:t>여섯명</a:t>
            </a:r>
            <a:r>
              <a:rPr lang="ko-KR" altLang="en-US" sz="2000" dirty="0"/>
              <a:t> 모두가 👏씨</a:t>
            </a:r>
            <a:r>
              <a:rPr lang="en-US" altLang="ko-KR" sz="2000" dirty="0"/>
              <a:t>-</a:t>
            </a:r>
            <a:r>
              <a:rPr lang="ko-KR" altLang="en-US" sz="2000" dirty="0"/>
              <a:t>유</a:t>
            </a:r>
            <a:r>
              <a:rPr lang="en-US" altLang="ko-KR" sz="2000" dirty="0"/>
              <a:t>-</a:t>
            </a:r>
            <a:r>
              <a:rPr lang="ko-KR" altLang="en-US" sz="2000" dirty="0"/>
              <a:t>알</a:t>
            </a:r>
            <a:r>
              <a:rPr lang="en-US" altLang="ko-KR" sz="2000" dirty="0"/>
              <a:t>-</a:t>
            </a:r>
            <a:r>
              <a:rPr lang="ko-KR" altLang="en-US" sz="2000" dirty="0" err="1"/>
              <a:t>디를</a:t>
            </a:r>
            <a:r>
              <a:rPr lang="ko-KR" altLang="en-US" sz="2000" dirty="0"/>
              <a:t> 사용해서 게시판을 👏하나씩 구현해 볼 수 있게 해보았습니다 👏 추가적으로 자료 공유도 하면 </a:t>
            </a:r>
            <a:r>
              <a:rPr lang="ko-KR" altLang="en-US" sz="2000" dirty="0" err="1"/>
              <a:t>좋겠쬬</a:t>
            </a:r>
            <a:r>
              <a:rPr lang="en-US" altLang="ko-KR" sz="2000" dirty="0"/>
              <a:t>?</a:t>
            </a:r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C544D-72F3-4EA6-BA71-E02411FF4FD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34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000" dirty="0"/>
              <a:t>👏이렇게 요구사항 설명서도 작성해 </a:t>
            </a:r>
            <a:r>
              <a:rPr lang="ko-KR" altLang="en-US" sz="2000" dirty="0" err="1"/>
              <a:t>봤구요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C544D-72F3-4EA6-BA71-E02411FF4FD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992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👏저희는 </a:t>
            </a:r>
            <a:r>
              <a:rPr lang="ko-KR" altLang="en-US" dirty="0" err="1"/>
              <a:t>어도비</a:t>
            </a:r>
            <a:r>
              <a:rPr lang="ko-KR" altLang="en-US" dirty="0"/>
              <a:t> </a:t>
            </a:r>
            <a:r>
              <a:rPr lang="ko-KR" altLang="en-US" dirty="0" err="1"/>
              <a:t>엑스디를</a:t>
            </a:r>
            <a:r>
              <a:rPr lang="ko-KR" altLang="en-US" dirty="0"/>
              <a:t> 사용해서 게시판 </a:t>
            </a:r>
            <a:r>
              <a:rPr lang="en-US" altLang="ko-KR" dirty="0" err="1"/>
              <a:t>ui</a:t>
            </a:r>
            <a:r>
              <a:rPr lang="en-US" altLang="ko-KR" dirty="0"/>
              <a:t> </a:t>
            </a:r>
            <a:r>
              <a:rPr lang="ko-KR" altLang="en-US" dirty="0"/>
              <a:t>디자인을 설계했습니다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3C544D-72F3-4EA6-BA71-E02411FF4FD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479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B21403-4003-4747-81C2-4A15345FEA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BF56B4-B39D-4B91-B544-86350FEC1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7A5781-A53F-4AC0-AF0C-2EF06E0F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DDBE4C-4146-4BCB-A780-66D820C9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A4680B-6473-491C-A1A8-5B63A0A48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1765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0C79AB-7A74-4EC7-9AB2-2B718E935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644ADA-6044-43B2-B1AB-42CC95CE8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1E0A8F-FD06-411C-8FD8-CA727018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3FE29-43EC-465B-9E28-F30393DB6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45724B4-F45D-4CB6-910B-2AD024D47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483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5A2AE0-E811-4F0C-8BB6-0719489E2C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C94E9FD-FA11-48D1-86C1-CE402AA18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B767E-2ED0-428D-9315-5C570B79BF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FAF641-B368-4667-8C37-195416A5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5B52AC-E181-4488-8FC8-D08D2FDCF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4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DB8D6-7396-4DC3-AE3D-2443599D8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AE0E91-6C6F-499A-8089-B68BC95A9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49745D-7A67-49DB-BA10-C6971551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0B8F8B-CF09-450E-B793-B6995C3EE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8A6B7-4B70-427A-B4E4-6718D8EA5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826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FCA254-3E48-41C9-837D-D4929461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886AD7-AC78-48AF-9699-DB50A2C64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3300E2-0EDC-47B7-8EB8-F46F71994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BEA6BA-8A63-4264-A614-B96D58FAA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6AE385-A43E-4369-9919-BD12EC111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132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AF0341-DAB0-4339-BB25-9519439F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E66628-965F-43D3-B48F-604EE25B95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A37EF75-80C5-415F-BCB5-11D37EF339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3620E41-9663-4F4D-BEB7-0C13389A9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1732653-9760-4A43-A0D5-22294747C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085B7DB-A812-4E5B-B315-BF116979D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35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6D373-E866-4C19-A741-1B48EA9A3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2FD7B7-824E-45A9-89B8-CC25A28F7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952BAD-164D-4D34-9D8C-F7DE39DCB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481FAB1-41FE-4A1B-83BF-79996B8EC5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48A55C6-22DB-4A2E-A1B0-8C2A8F9E0A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AC55D20-54FB-445E-86B0-2E819E878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F5D69D0-26EB-4535-812F-47DDF7605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F642F3E-0E8B-4526-B5DE-2B8C8690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364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E35AE2-BB15-415A-878F-69FF4A506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C1FF2C-9C57-4455-896D-F2C3BB43C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6CAD063-1810-4EB5-A795-26739E5B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F7432F5-EFFF-45D8-AC8E-56A4BEC8E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7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4634F65-E4C3-4FAD-B6C9-151B860BE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9D44F36-6E58-44FE-B5D2-4E02721AB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4B433-678E-4562-A27E-07A546CF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255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9DE5B-1971-4043-B871-3391E2CF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74F30C-802E-402A-AAF2-2A24F80A6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D6823E-1A2B-4025-8EE7-7C59DCEDD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3D02D9-11C5-44CC-A20D-9372C36A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5685112-00E8-4828-8C9C-5FCB7B494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C37908C-B1A1-48CB-8B6C-376BA3A5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944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739A7-5B70-44D6-A81B-D3FE7EC2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D8F102-1259-4095-A4AA-B9E5530DA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26DB56-9DA6-4EDD-91E5-F70CE85A70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13161E-5936-43A7-A657-6D38B036C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24C530-BDDC-45BE-8C25-CECE5DE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D7BA0A-BA31-4DFB-8888-1E7382AA3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921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926A7C9-8A44-467B-ADA3-A0B4BA00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6CA20E4-0BCE-4C3D-BCAC-56E85B643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F56D5-4AE4-482A-851F-77260CAB4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7ACE6-E37B-4FF3-949D-F24AF7A095E4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10EE46-578F-425B-B24C-EDEFE01429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BA82B1-6AD5-4773-82E5-01F2BFA26D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BC214-F345-4526-9ADB-ADF665258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4850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&#54016;&#54540;_5&#50900;%2028&#51068;%20&#50724;&#54980;%2012.21.47.xd" TargetMode="Externa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59E981A-082E-48EB-B13D-127AD01BA5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9A459D-D43C-4C4B-8682-3CFD193E2B11}"/>
              </a:ext>
            </a:extLst>
          </p:cNvPr>
          <p:cNvSpPr/>
          <p:nvPr/>
        </p:nvSpPr>
        <p:spPr>
          <a:xfrm>
            <a:off x="0" y="0"/>
            <a:ext cx="12192000" cy="47692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45DA25F-3903-455A-AAF2-3F1DDB0AFD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-BITCAMP- </a:t>
            </a:r>
            <a:br>
              <a:rPr lang="en-US" altLang="ko-KR" dirty="0">
                <a:solidFill>
                  <a:schemeClr val="bg1"/>
                </a:solidFill>
              </a:rPr>
            </a:br>
            <a:r>
              <a:rPr lang="en-US" altLang="ko-KR" dirty="0">
                <a:solidFill>
                  <a:schemeClr val="bg1"/>
                </a:solidFill>
              </a:rPr>
              <a:t>PROJECT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SCHEDULER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682B5B7-4CC9-41D8-871B-9E2C3A39B3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40" y="5583237"/>
            <a:ext cx="10256520" cy="165576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2</a:t>
            </a:r>
            <a:r>
              <a:rPr lang="ko-KR" altLang="en-US" sz="3600" dirty="0"/>
              <a:t>조 </a:t>
            </a:r>
            <a:r>
              <a:rPr lang="en-US" altLang="ko-KR" sz="3600" dirty="0"/>
              <a:t>: </a:t>
            </a:r>
            <a:r>
              <a:rPr lang="ko-KR" altLang="en-US" sz="3600" dirty="0" err="1"/>
              <a:t>김민솔</a:t>
            </a:r>
            <a:r>
              <a:rPr lang="ko-KR" altLang="en-US" sz="3600" dirty="0"/>
              <a:t> 김수정 김유현 김한솔 </a:t>
            </a:r>
            <a:r>
              <a:rPr lang="ko-KR" altLang="en-US" sz="3600" dirty="0" err="1"/>
              <a:t>류정문</a:t>
            </a:r>
            <a:r>
              <a:rPr lang="ko-KR" altLang="en-US" sz="3600" dirty="0"/>
              <a:t> </a:t>
            </a:r>
            <a:r>
              <a:rPr lang="ko-KR" altLang="en-US" sz="3600" dirty="0" err="1"/>
              <a:t>연주홍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5097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462F5A-2E4C-4246-BA62-AA0CCA49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209B3D-442C-431C-B984-9A15A5694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026882-350A-4622-88A8-72AC3EB87A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800" dirty="0"/>
              <a:t>   </a:t>
            </a:r>
            <a:r>
              <a:rPr lang="ko-KR" altLang="en-US" sz="8800" dirty="0">
                <a:ln w="0"/>
                <a:solidFill>
                  <a:schemeClr val="bg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감사합니다🙇‍♀️</a:t>
            </a:r>
            <a:endParaRPr lang="en-US" altLang="ko-KR" sz="3200" dirty="0">
              <a:solidFill>
                <a:schemeClr val="bg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1E7BA6-A486-4F84-9EA6-71AB973FCEDA}"/>
              </a:ext>
            </a:extLst>
          </p:cNvPr>
          <p:cNvSpPr/>
          <p:nvPr/>
        </p:nvSpPr>
        <p:spPr>
          <a:xfrm>
            <a:off x="9631188" y="2797853"/>
            <a:ext cx="1002892" cy="1262293"/>
          </a:xfrm>
          <a:prstGeom prst="rect">
            <a:avLst/>
          </a:prstGeom>
          <a:solidFill>
            <a:srgbClr val="0707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686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DE9451-DA24-4FC9-B92C-19B2F3AEB2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</p:txBody>
      </p:sp>
      <p:pic>
        <p:nvPicPr>
          <p:cNvPr id="8" name="그래픽 7" descr="Meeting">
            <a:extLst>
              <a:ext uri="{FF2B5EF4-FFF2-40B4-BE49-F238E27FC236}">
                <a16:creationId xmlns:a16="http://schemas.microsoft.com/office/drawing/2014/main" id="{7E6A23C6-C02A-463B-A157-164579241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4632" y="1957137"/>
            <a:ext cx="3227349" cy="322734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 descr="받은 편지함 단색으로 채워진">
            <a:extLst>
              <a:ext uri="{FF2B5EF4-FFF2-40B4-BE49-F238E27FC236}">
                <a16:creationId xmlns:a16="http://schemas.microsoft.com/office/drawing/2014/main" id="{BFCF8B2F-053C-4E40-A67E-FC5B8C690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27563" y="978568"/>
            <a:ext cx="4536873" cy="453687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 descr="Meeting">
            <a:extLst>
              <a:ext uri="{FF2B5EF4-FFF2-40B4-BE49-F238E27FC236}">
                <a16:creationId xmlns:a16="http://schemas.microsoft.com/office/drawing/2014/main" id="{AA2E6559-AF15-4030-B786-CE998F18AA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03350" y="1880096"/>
            <a:ext cx="3404018" cy="3404018"/>
          </a:xfrm>
          <a:prstGeom prst="rect">
            <a:avLst/>
          </a:prstGeom>
        </p:spPr>
      </p:pic>
      <p:pic>
        <p:nvPicPr>
          <p:cNvPr id="3" name="그래픽 2" descr="산 단색으로 채워진">
            <a:extLst>
              <a:ext uri="{FF2B5EF4-FFF2-40B4-BE49-F238E27FC236}">
                <a16:creationId xmlns:a16="http://schemas.microsoft.com/office/drawing/2014/main" id="{B97BD42E-4135-4C8E-90C6-908EBE713E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31044" y="1957137"/>
            <a:ext cx="728004" cy="728004"/>
          </a:xfrm>
          <a:prstGeom prst="rect">
            <a:avLst/>
          </a:prstGeom>
        </p:spPr>
      </p:pic>
      <p:pic>
        <p:nvPicPr>
          <p:cNvPr id="9" name="그래픽 8" descr="지속 가능성 단색으로 채워진">
            <a:extLst>
              <a:ext uri="{FF2B5EF4-FFF2-40B4-BE49-F238E27FC236}">
                <a16:creationId xmlns:a16="http://schemas.microsoft.com/office/drawing/2014/main" id="{3B5EB964-C6ED-4F1B-90AE-AEE6F00C04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4225" y="2043127"/>
            <a:ext cx="582941" cy="582941"/>
          </a:xfrm>
          <a:prstGeom prst="rect">
            <a:avLst/>
          </a:prstGeom>
        </p:spPr>
      </p:pic>
      <p:pic>
        <p:nvPicPr>
          <p:cNvPr id="11" name="그래픽 10" descr="일일 일정표 단색으로 채워진">
            <a:extLst>
              <a:ext uri="{FF2B5EF4-FFF2-40B4-BE49-F238E27FC236}">
                <a16:creationId xmlns:a16="http://schemas.microsoft.com/office/drawing/2014/main" id="{E42C862F-88CC-40F1-984A-BE456577B2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38341" y="1849050"/>
            <a:ext cx="685274" cy="685274"/>
          </a:xfrm>
          <a:prstGeom prst="rect">
            <a:avLst/>
          </a:prstGeom>
        </p:spPr>
      </p:pic>
      <p:pic>
        <p:nvPicPr>
          <p:cNvPr id="13" name="그래픽 12" descr="뚜껑 있는 접시 단색으로 채워진">
            <a:extLst>
              <a:ext uri="{FF2B5EF4-FFF2-40B4-BE49-F238E27FC236}">
                <a16:creationId xmlns:a16="http://schemas.microsoft.com/office/drawing/2014/main" id="{27696EA1-5D48-4587-AF06-90B1B9E800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55280" y="1977032"/>
            <a:ext cx="753879" cy="753879"/>
          </a:xfrm>
          <a:prstGeom prst="rect">
            <a:avLst/>
          </a:prstGeom>
        </p:spPr>
      </p:pic>
      <p:pic>
        <p:nvPicPr>
          <p:cNvPr id="16" name="그래픽 15" descr="별자리 단색으로 채워진">
            <a:extLst>
              <a:ext uri="{FF2B5EF4-FFF2-40B4-BE49-F238E27FC236}">
                <a16:creationId xmlns:a16="http://schemas.microsoft.com/office/drawing/2014/main" id="{57043CBD-2315-4077-A545-44D1EC3CC9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05790" y="2035174"/>
            <a:ext cx="695737" cy="69573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12A064A-5768-4568-8C36-46D1141FA411}"/>
              </a:ext>
            </a:extLst>
          </p:cNvPr>
          <p:cNvGrpSpPr/>
          <p:nvPr/>
        </p:nvGrpSpPr>
        <p:grpSpPr>
          <a:xfrm>
            <a:off x="611804" y="811161"/>
            <a:ext cx="10968389" cy="5235677"/>
            <a:chOff x="329211" y="2534324"/>
            <a:chExt cx="10968389" cy="5235677"/>
          </a:xfrm>
        </p:grpSpPr>
        <p:sp>
          <p:nvSpPr>
            <p:cNvPr id="5" name="두루마리 모양: 가로로 말림 4">
              <a:extLst>
                <a:ext uri="{FF2B5EF4-FFF2-40B4-BE49-F238E27FC236}">
                  <a16:creationId xmlns:a16="http://schemas.microsoft.com/office/drawing/2014/main" id="{5666077E-BF0F-4C70-87A0-CDE8A6EB5BD3}"/>
                </a:ext>
              </a:extLst>
            </p:cNvPr>
            <p:cNvSpPr/>
            <p:nvPr/>
          </p:nvSpPr>
          <p:spPr>
            <a:xfrm>
              <a:off x="329211" y="2534324"/>
              <a:ext cx="10968389" cy="5235677"/>
            </a:xfrm>
            <a:prstGeom prst="horizontalScroll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수정</a:t>
              </a:r>
              <a:r>
                <a:rPr lang="en-US" altLang="ko-KR" sz="9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’s IDEA</a:t>
              </a:r>
            </a:p>
          </p:txBody>
        </p:sp>
        <p:pic>
          <p:nvPicPr>
            <p:cNvPr id="19" name="그래픽 18" descr="일일 일정표 단색으로 채워진">
              <a:extLst>
                <a:ext uri="{FF2B5EF4-FFF2-40B4-BE49-F238E27FC236}">
                  <a16:creationId xmlns:a16="http://schemas.microsoft.com/office/drawing/2014/main" id="{6B2F446A-FD1B-4C61-9C31-1D5E0A961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58304" y="4304449"/>
              <a:ext cx="1760074" cy="17600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684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CB7037-F15C-4111-B00A-32277195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 descr="선글라스 단색으로 채워진">
            <a:extLst>
              <a:ext uri="{FF2B5EF4-FFF2-40B4-BE49-F238E27FC236}">
                <a16:creationId xmlns:a16="http://schemas.microsoft.com/office/drawing/2014/main" id="{FFFFD990-0012-41FB-A512-2B5FD824E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80710" y="5429726"/>
            <a:ext cx="914400" cy="1325563"/>
          </a:xfrm>
        </p:spPr>
      </p:pic>
      <p:pic>
        <p:nvPicPr>
          <p:cNvPr id="2050" name="Picture 2" descr="corporate communication Archives - Graspway">
            <a:extLst>
              <a:ext uri="{FF2B5EF4-FFF2-40B4-BE49-F238E27FC236}">
                <a16:creationId xmlns:a16="http://schemas.microsoft.com/office/drawing/2014/main" id="{AFDD3A00-88B4-4FB5-A4CF-B6EEDC2AC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50" y="0"/>
            <a:ext cx="1371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99A1B2CB-C7DE-43C4-B085-7E45F5445194}"/>
              </a:ext>
            </a:extLst>
          </p:cNvPr>
          <p:cNvSpPr txBox="1">
            <a:spLocks/>
          </p:cNvSpPr>
          <p:nvPr/>
        </p:nvSpPr>
        <p:spPr>
          <a:xfrm>
            <a:off x="-762000" y="1825625"/>
            <a:ext cx="14417040" cy="132556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6000" dirty="0">
                <a:ln w="9525">
                  <a:solidFill>
                    <a:schemeClr val="tx1"/>
                  </a:solidFill>
                </a:ln>
                <a:effectLst>
                  <a:outerShdw algn="tl" rotWithShape="0">
                    <a:schemeClr val="bg1">
                      <a:lumMod val="65000"/>
                    </a:schemeClr>
                  </a:outerShdw>
                  <a:reflection stA="18000" endPos="65000" dist="50800" dir="5400000" sy="-100000" algn="bl" rotWithShape="0"/>
                </a:effectLst>
              </a:rPr>
              <a:t>프로젝트 </a:t>
            </a:r>
            <a:r>
              <a:rPr lang="ko-KR" altLang="en-US" sz="6000" dirty="0" err="1">
                <a:ln w="9525">
                  <a:noFill/>
                </a:ln>
                <a:effectLst>
                  <a:outerShdw algn="tl" rotWithShape="0">
                    <a:schemeClr val="bg1">
                      <a:lumMod val="65000"/>
                    </a:schemeClr>
                  </a:outerShdw>
                  <a:reflection stA="18000" endPos="65000" dist="50800" dir="5400000" sy="-100000" algn="bl" rotWithShape="0"/>
                </a:effectLst>
              </a:rPr>
              <a:t>스케쥴러</a:t>
            </a:r>
            <a:endParaRPr lang="ko-KR" altLang="en-US" sz="6000" dirty="0">
              <a:ln w="9525">
                <a:noFill/>
              </a:ln>
              <a:effectLst>
                <a:outerShdw algn="tl" rotWithShape="0">
                  <a:schemeClr val="bg1">
                    <a:lumMod val="65000"/>
                  </a:schemeClr>
                </a:outerShdw>
                <a:reflection stA="18000" endPos="65000" dist="50800" dir="5400000" sy="-100000" algn="bl" rotWithShape="0"/>
              </a:effectLst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457E8C8-B060-4241-926B-2431A2A4CF5C}"/>
              </a:ext>
            </a:extLst>
          </p:cNvPr>
          <p:cNvSpPr txBox="1">
            <a:spLocks/>
          </p:cNvSpPr>
          <p:nvPr/>
        </p:nvSpPr>
        <p:spPr>
          <a:xfrm>
            <a:off x="-1463040" y="3601403"/>
            <a:ext cx="15118080" cy="132556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n w="9525">
                  <a:noFill/>
                </a:ln>
                <a:effectLst>
                  <a:outerShdw algn="tl" rotWithShape="0">
                    <a:schemeClr val="bg1">
                      <a:lumMod val="65000"/>
                    </a:schemeClr>
                  </a:outerShdw>
                  <a:reflection stA="18000" endPos="65000" dist="50800" dir="5400000" sy="-100000" algn="bl" rotWithShape="0"/>
                </a:effectLst>
              </a:rPr>
              <a:t>IT</a:t>
            </a:r>
            <a:r>
              <a:rPr lang="ko-KR" altLang="en-US" sz="6000" dirty="0">
                <a:ln w="9525">
                  <a:noFill/>
                </a:ln>
                <a:effectLst>
                  <a:outerShdw algn="tl" rotWithShape="0">
                    <a:schemeClr val="bg1">
                      <a:lumMod val="65000"/>
                    </a:schemeClr>
                  </a:outerShdw>
                  <a:reflection stA="18000" endPos="65000" dist="50800" dir="5400000" sy="-100000" algn="bl" rotWithShape="0"/>
                </a:effectLst>
              </a:rPr>
              <a:t>자료 공유 </a:t>
            </a:r>
            <a:r>
              <a:rPr lang="en-US" altLang="ko-KR" sz="6000" dirty="0">
                <a:ln w="9525">
                  <a:noFill/>
                </a:ln>
                <a:effectLst>
                  <a:outerShdw algn="tl" rotWithShape="0">
                    <a:schemeClr val="bg1">
                      <a:lumMod val="65000"/>
                    </a:schemeClr>
                  </a:outerShdw>
                  <a:reflection stA="18000" endPos="65000" dist="50800" dir="5400000" sy="-100000" algn="bl" rotWithShape="0"/>
                </a:effectLst>
              </a:rPr>
              <a:t>&amp; </a:t>
            </a:r>
            <a:r>
              <a:rPr lang="ko-KR" altLang="en-US" sz="6000" dirty="0">
                <a:ln w="9525">
                  <a:noFill/>
                </a:ln>
                <a:effectLst>
                  <a:outerShdw algn="tl" rotWithShape="0">
                    <a:schemeClr val="bg1">
                      <a:lumMod val="65000"/>
                    </a:schemeClr>
                  </a:outerShdw>
                  <a:reflection stA="18000" endPos="65000" dist="50800" dir="5400000" sy="-100000" algn="bl" rotWithShape="0"/>
                </a:effectLst>
              </a:rPr>
              <a:t>출결 신청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FAB1CF0-082C-4247-AB9C-BFF38C3B8D19}"/>
              </a:ext>
            </a:extLst>
          </p:cNvPr>
          <p:cNvSpPr/>
          <p:nvPr/>
        </p:nvSpPr>
        <p:spPr>
          <a:xfrm>
            <a:off x="1097280" y="1120140"/>
            <a:ext cx="4617720" cy="461772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회의 일정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056B44A-A630-42E5-B543-43334B000DBE}"/>
              </a:ext>
            </a:extLst>
          </p:cNvPr>
          <p:cNvSpPr/>
          <p:nvPr/>
        </p:nvSpPr>
        <p:spPr>
          <a:xfrm>
            <a:off x="6930390" y="1120140"/>
            <a:ext cx="4617720" cy="4617720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진행 상황</a:t>
            </a:r>
          </a:p>
        </p:txBody>
      </p:sp>
      <p:pic>
        <p:nvPicPr>
          <p:cNvPr id="11" name="그래픽 10" descr="선글라스 단색으로 채워진">
            <a:extLst>
              <a:ext uri="{FF2B5EF4-FFF2-40B4-BE49-F238E27FC236}">
                <a16:creationId xmlns:a16="http://schemas.microsoft.com/office/drawing/2014/main" id="{C36D398D-FBBC-4E90-9C60-74EE1171E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5960" y="2930843"/>
            <a:ext cx="1341120" cy="134112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9FD9C1-222C-4BCA-B94A-B0ED6242D0C9}"/>
              </a:ext>
            </a:extLst>
          </p:cNvPr>
          <p:cNvSpPr/>
          <p:nvPr/>
        </p:nvSpPr>
        <p:spPr>
          <a:xfrm>
            <a:off x="-720090" y="0"/>
            <a:ext cx="13716000" cy="68580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BITCAM</a:t>
            </a:r>
            <a:r>
              <a:rPr lang="en-US" altLang="ko-KR" sz="13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</a:t>
            </a:r>
          </a:p>
          <a:p>
            <a:pPr algn="ctr"/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gency FB" panose="020B0503020202020204" pitchFamily="34" charset="0"/>
              </a:rPr>
              <a:t>(</a:t>
            </a:r>
            <a:r>
              <a:rPr lang="ko-KR" altLang="en-US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가제</a:t>
            </a:r>
            <a:r>
              <a:rPr lang="en-US" altLang="ko-KR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gency FB" panose="020B0503020202020204" pitchFamily="34" charset="0"/>
              </a:rPr>
              <a:t>)</a:t>
            </a:r>
            <a:endParaRPr lang="ko-KR" altLang="en-US" sz="48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73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" grpId="0" animBg="1"/>
      <p:bldP spid="4" grpId="1" animBg="1"/>
      <p:bldP spid="8" grpId="0" animBg="1"/>
      <p:bldP spid="8" grpId="1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CA1077A1-BD6F-4C61-9F07-0FF4AC1625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/>
              <a:t>BITCAMP</a:t>
            </a:r>
            <a:endParaRPr lang="en-US" altLang="ko-KR" sz="3600" b="1" dirty="0"/>
          </a:p>
          <a:p>
            <a:pPr algn="ctr"/>
            <a:r>
              <a:rPr lang="en-US" altLang="ko-KR" sz="2800" dirty="0"/>
              <a:t> </a:t>
            </a:r>
          </a:p>
          <a:p>
            <a:pPr lvl="2"/>
            <a:r>
              <a:rPr lang="en-US" altLang="ko-KR" sz="3200" dirty="0"/>
              <a:t>-</a:t>
            </a:r>
            <a:r>
              <a:rPr lang="ko-KR" altLang="en-US" sz="3200" dirty="0"/>
              <a:t>공지사항</a:t>
            </a:r>
            <a:endParaRPr lang="en-US" altLang="ko-KR" sz="32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sz="3200" dirty="0"/>
              <a:t>-</a:t>
            </a:r>
            <a:r>
              <a:rPr lang="ko-KR" altLang="en-US" sz="3200" dirty="0"/>
              <a:t>출결 신청</a:t>
            </a:r>
          </a:p>
          <a:p>
            <a:pPr lvl="2">
              <a:lnSpc>
                <a:spcPct val="150000"/>
              </a:lnSpc>
            </a:pPr>
            <a:r>
              <a:rPr lang="en-US" altLang="ko-KR" sz="3200" dirty="0"/>
              <a:t>+IT </a:t>
            </a:r>
            <a:r>
              <a:rPr lang="ko-KR" altLang="en-US" sz="3200" dirty="0"/>
              <a:t>자료공유 게시판</a:t>
            </a:r>
            <a:endParaRPr lang="en-US" altLang="ko-KR" sz="3200" dirty="0"/>
          </a:p>
          <a:p>
            <a:pPr lvl="2"/>
            <a:endParaRPr lang="en-US" altLang="ko-KR" sz="3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36CA0E-30E4-4DC4-9DAE-BF25D4B24C0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/>
              <a:t>PROJECT</a:t>
            </a:r>
          </a:p>
          <a:p>
            <a:pPr algn="ctr"/>
            <a:r>
              <a:rPr lang="en-US" altLang="ko-KR" sz="2400" dirty="0"/>
              <a:t> </a:t>
            </a:r>
          </a:p>
          <a:p>
            <a:pPr lvl="3">
              <a:lnSpc>
                <a:spcPct val="150000"/>
              </a:lnSpc>
            </a:pPr>
            <a:r>
              <a:rPr lang="en-US" altLang="ko-KR" sz="3200" dirty="0"/>
              <a:t>-</a:t>
            </a:r>
            <a:r>
              <a:rPr lang="ko-KR" altLang="en-US" sz="3200" dirty="0"/>
              <a:t>공지사항</a:t>
            </a:r>
            <a:endParaRPr lang="en-US" altLang="ko-KR" sz="3200" dirty="0"/>
          </a:p>
          <a:p>
            <a:pPr lvl="3">
              <a:lnSpc>
                <a:spcPct val="150000"/>
              </a:lnSpc>
            </a:pPr>
            <a:r>
              <a:rPr lang="en-US" altLang="ko-KR" sz="3200" dirty="0"/>
              <a:t>-</a:t>
            </a:r>
            <a:r>
              <a:rPr lang="ko-KR" altLang="en-US" sz="3200" dirty="0"/>
              <a:t>팀원 자료 공유</a:t>
            </a:r>
            <a:endParaRPr lang="en-US" altLang="ko-KR" sz="3200" dirty="0"/>
          </a:p>
          <a:p>
            <a:pPr lvl="3">
              <a:lnSpc>
                <a:spcPct val="150000"/>
              </a:lnSpc>
            </a:pPr>
            <a:r>
              <a:rPr lang="en-US" altLang="ko-KR" sz="3200" dirty="0"/>
              <a:t>-</a:t>
            </a:r>
            <a:r>
              <a:rPr lang="ko-KR" altLang="en-US" sz="3200" dirty="0"/>
              <a:t>일정표</a:t>
            </a:r>
            <a:endParaRPr lang="en-US" altLang="ko-KR" sz="3200" dirty="0"/>
          </a:p>
          <a:p>
            <a:pPr lvl="3">
              <a:lnSpc>
                <a:spcPct val="150000"/>
              </a:lnSpc>
            </a:pPr>
            <a:r>
              <a:rPr lang="en-US" altLang="ko-KR" sz="3200" dirty="0"/>
              <a:t>+</a:t>
            </a:r>
            <a:r>
              <a:rPr lang="ko-KR" altLang="en-US" sz="3200" dirty="0"/>
              <a:t>진척도</a:t>
            </a:r>
            <a:endParaRPr lang="en-US" altLang="ko-KR" sz="3200" dirty="0"/>
          </a:p>
        </p:txBody>
      </p:sp>
      <p:sp>
        <p:nvSpPr>
          <p:cNvPr id="2" name="설명선: 왼쪽/오른쪽 화살표 1">
            <a:extLst>
              <a:ext uri="{FF2B5EF4-FFF2-40B4-BE49-F238E27FC236}">
                <a16:creationId xmlns:a16="http://schemas.microsoft.com/office/drawing/2014/main" id="{966CA222-B823-458C-AC5C-11717F444C9E}"/>
              </a:ext>
            </a:extLst>
          </p:cNvPr>
          <p:cNvSpPr/>
          <p:nvPr/>
        </p:nvSpPr>
        <p:spPr>
          <a:xfrm>
            <a:off x="4625340" y="0"/>
            <a:ext cx="2941320" cy="6858000"/>
          </a:xfrm>
          <a:prstGeom prst="leftRightArrowCallout">
            <a:avLst>
              <a:gd name="adj1" fmla="val 50000"/>
              <a:gd name="adj2" fmla="val 8955"/>
              <a:gd name="adj3" fmla="val 25000"/>
              <a:gd name="adj4" fmla="val 48123"/>
            </a:avLst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  <a:alpha val="79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그</a:t>
            </a:r>
            <a:endParaRPr lang="en-US" altLang="ko-KR" sz="6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sz="6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13FA9869-578A-472F-949F-4F97454F66DF}"/>
              </a:ext>
            </a:extLst>
          </p:cNvPr>
          <p:cNvCxnSpPr>
            <a:stCxn id="2" idx="1"/>
          </p:cNvCxnSpPr>
          <p:nvPr/>
        </p:nvCxnSpPr>
        <p:spPr>
          <a:xfrm flipH="1">
            <a:off x="-530942" y="3429000"/>
            <a:ext cx="515628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A3FCCE0-AA22-4F7C-B818-1328DBFC8019}"/>
              </a:ext>
            </a:extLst>
          </p:cNvPr>
          <p:cNvCxnSpPr/>
          <p:nvPr/>
        </p:nvCxnSpPr>
        <p:spPr>
          <a:xfrm flipH="1">
            <a:off x="7035718" y="3429000"/>
            <a:ext cx="5156282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7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AB1453A5-E0F5-49AF-AB94-ACC3E52A5B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E232FF81-1021-419A-88C6-7213157C42BA}"/>
              </a:ext>
            </a:extLst>
          </p:cNvPr>
          <p:cNvSpPr/>
          <p:nvPr/>
        </p:nvSpPr>
        <p:spPr>
          <a:xfrm>
            <a:off x="1217287" y="480825"/>
            <a:ext cx="2655093" cy="5518902"/>
          </a:xfrm>
          <a:custGeom>
            <a:avLst/>
            <a:gdLst>
              <a:gd name="connsiteX0" fmla="*/ 0 w 2655093"/>
              <a:gd name="connsiteY0" fmla="*/ 265509 h 5518902"/>
              <a:gd name="connsiteX1" fmla="*/ 265509 w 2655093"/>
              <a:gd name="connsiteY1" fmla="*/ 0 h 5518902"/>
              <a:gd name="connsiteX2" fmla="*/ 2389584 w 2655093"/>
              <a:gd name="connsiteY2" fmla="*/ 0 h 5518902"/>
              <a:gd name="connsiteX3" fmla="*/ 2655093 w 2655093"/>
              <a:gd name="connsiteY3" fmla="*/ 265509 h 5518902"/>
              <a:gd name="connsiteX4" fmla="*/ 2655093 w 2655093"/>
              <a:gd name="connsiteY4" fmla="*/ 5253393 h 5518902"/>
              <a:gd name="connsiteX5" fmla="*/ 2389584 w 2655093"/>
              <a:gd name="connsiteY5" fmla="*/ 5518902 h 5518902"/>
              <a:gd name="connsiteX6" fmla="*/ 265509 w 2655093"/>
              <a:gd name="connsiteY6" fmla="*/ 5518902 h 5518902"/>
              <a:gd name="connsiteX7" fmla="*/ 0 w 2655093"/>
              <a:gd name="connsiteY7" fmla="*/ 5253393 h 5518902"/>
              <a:gd name="connsiteX8" fmla="*/ 0 w 2655093"/>
              <a:gd name="connsiteY8" fmla="*/ 265509 h 55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093" h="5518902">
                <a:moveTo>
                  <a:pt x="0" y="265509"/>
                </a:moveTo>
                <a:cubicBezTo>
                  <a:pt x="0" y="118872"/>
                  <a:pt x="118872" y="0"/>
                  <a:pt x="265509" y="0"/>
                </a:cubicBezTo>
                <a:lnTo>
                  <a:pt x="2389584" y="0"/>
                </a:lnTo>
                <a:cubicBezTo>
                  <a:pt x="2536221" y="0"/>
                  <a:pt x="2655093" y="118872"/>
                  <a:pt x="2655093" y="265509"/>
                </a:cubicBezTo>
                <a:lnTo>
                  <a:pt x="2655093" y="5253393"/>
                </a:lnTo>
                <a:cubicBezTo>
                  <a:pt x="2655093" y="5400030"/>
                  <a:pt x="2536221" y="5518902"/>
                  <a:pt x="2389584" y="5518902"/>
                </a:cubicBezTo>
                <a:lnTo>
                  <a:pt x="265509" y="5518902"/>
                </a:lnTo>
                <a:cubicBezTo>
                  <a:pt x="118872" y="5518902"/>
                  <a:pt x="0" y="5400030"/>
                  <a:pt x="0" y="5253393"/>
                </a:cubicBezTo>
                <a:lnTo>
                  <a:pt x="0" y="265509"/>
                </a:lnTo>
                <a:close/>
              </a:path>
            </a:pathLst>
          </a:custGeom>
          <a:gradFill rotWithShape="0">
            <a:gsLst>
              <a:gs pos="0">
                <a:schemeClr val="tx2">
                  <a:lumMod val="50000"/>
                </a:schemeClr>
              </a:gs>
              <a:gs pos="100000">
                <a:schemeClr val="bg2">
                  <a:lumMod val="10000"/>
                </a:schemeClr>
              </a:gs>
            </a:gsLst>
          </a:grad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584" tIns="2435144" rIns="227584" bIns="1331366" numCol="1" spcCol="1270" anchor="ctr" anchorCtr="0">
            <a:noAutofit/>
          </a:bodyPr>
          <a:lstStyle/>
          <a:p>
            <a:pPr marL="0" lvl="0" indent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200" kern="1200" dirty="0"/>
              <a:t>공지사항</a:t>
            </a:r>
            <a:endParaRPr lang="en-US" altLang="ko-KR" sz="3600" kern="1200" dirty="0"/>
          </a:p>
          <a:p>
            <a:pPr marL="0" lvl="0" indent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kern="1200" dirty="0" err="1"/>
              <a:t>연주홍</a:t>
            </a:r>
            <a:endParaRPr lang="ko-KR" altLang="en-US" sz="3600" kern="1200" dirty="0"/>
          </a:p>
        </p:txBody>
      </p:sp>
      <p:sp>
        <p:nvSpPr>
          <p:cNvPr id="14" name="타원 13" descr="느낌표 단색으로 채워진">
            <a:extLst>
              <a:ext uri="{FF2B5EF4-FFF2-40B4-BE49-F238E27FC236}">
                <a16:creationId xmlns:a16="http://schemas.microsoft.com/office/drawing/2014/main" id="{23D065FF-C37A-4DF8-A19B-67E6749D7115}"/>
              </a:ext>
            </a:extLst>
          </p:cNvPr>
          <p:cNvSpPr/>
          <p:nvPr/>
        </p:nvSpPr>
        <p:spPr>
          <a:xfrm>
            <a:off x="1625937" y="811958"/>
            <a:ext cx="1837794" cy="1837794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 dirty="0"/>
          </a:p>
        </p:txBody>
      </p:sp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96569E15-339C-4BB6-A277-762703689673}"/>
              </a:ext>
            </a:extLst>
          </p:cNvPr>
          <p:cNvSpPr/>
          <p:nvPr/>
        </p:nvSpPr>
        <p:spPr>
          <a:xfrm>
            <a:off x="4768453" y="480825"/>
            <a:ext cx="2655093" cy="5518902"/>
          </a:xfrm>
          <a:custGeom>
            <a:avLst/>
            <a:gdLst>
              <a:gd name="connsiteX0" fmla="*/ 0 w 2655093"/>
              <a:gd name="connsiteY0" fmla="*/ 265509 h 5518902"/>
              <a:gd name="connsiteX1" fmla="*/ 265509 w 2655093"/>
              <a:gd name="connsiteY1" fmla="*/ 0 h 5518902"/>
              <a:gd name="connsiteX2" fmla="*/ 2389584 w 2655093"/>
              <a:gd name="connsiteY2" fmla="*/ 0 h 5518902"/>
              <a:gd name="connsiteX3" fmla="*/ 2655093 w 2655093"/>
              <a:gd name="connsiteY3" fmla="*/ 265509 h 5518902"/>
              <a:gd name="connsiteX4" fmla="*/ 2655093 w 2655093"/>
              <a:gd name="connsiteY4" fmla="*/ 5253393 h 5518902"/>
              <a:gd name="connsiteX5" fmla="*/ 2389584 w 2655093"/>
              <a:gd name="connsiteY5" fmla="*/ 5518902 h 5518902"/>
              <a:gd name="connsiteX6" fmla="*/ 265509 w 2655093"/>
              <a:gd name="connsiteY6" fmla="*/ 5518902 h 5518902"/>
              <a:gd name="connsiteX7" fmla="*/ 0 w 2655093"/>
              <a:gd name="connsiteY7" fmla="*/ 5253393 h 5518902"/>
              <a:gd name="connsiteX8" fmla="*/ 0 w 2655093"/>
              <a:gd name="connsiteY8" fmla="*/ 265509 h 55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093" h="5518902">
                <a:moveTo>
                  <a:pt x="0" y="265509"/>
                </a:moveTo>
                <a:cubicBezTo>
                  <a:pt x="0" y="118872"/>
                  <a:pt x="118872" y="0"/>
                  <a:pt x="265509" y="0"/>
                </a:cubicBezTo>
                <a:lnTo>
                  <a:pt x="2389584" y="0"/>
                </a:lnTo>
                <a:cubicBezTo>
                  <a:pt x="2536221" y="0"/>
                  <a:pt x="2655093" y="118872"/>
                  <a:pt x="2655093" y="265509"/>
                </a:cubicBezTo>
                <a:lnTo>
                  <a:pt x="2655093" y="5253393"/>
                </a:lnTo>
                <a:cubicBezTo>
                  <a:pt x="2655093" y="5400030"/>
                  <a:pt x="2536221" y="5518902"/>
                  <a:pt x="2389584" y="5518902"/>
                </a:cubicBezTo>
                <a:lnTo>
                  <a:pt x="265509" y="5518902"/>
                </a:lnTo>
                <a:cubicBezTo>
                  <a:pt x="118872" y="5518902"/>
                  <a:pt x="0" y="5400030"/>
                  <a:pt x="0" y="5253393"/>
                </a:cubicBezTo>
                <a:lnTo>
                  <a:pt x="0" y="265509"/>
                </a:lnTo>
                <a:close/>
              </a:path>
            </a:pathLst>
          </a:custGeom>
          <a:gradFill rotWithShape="0">
            <a:gsLst>
              <a:gs pos="0">
                <a:schemeClr val="tx2">
                  <a:lumMod val="50000"/>
                </a:schemeClr>
              </a:gs>
              <a:gs pos="100000">
                <a:schemeClr val="bg2">
                  <a:lumMod val="10000"/>
                </a:schemeClr>
              </a:gs>
            </a:gsLst>
          </a:grad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584" tIns="2435144" rIns="227584" bIns="1331366" numCol="1" spcCol="1270" anchor="ctr" anchorCtr="0">
            <a:noAutofit/>
          </a:bodyPr>
          <a:lstStyle/>
          <a:p>
            <a:pPr marL="0" lvl="0" indent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200" kern="1200" dirty="0"/>
              <a:t>출결 신청</a:t>
            </a:r>
            <a:endParaRPr lang="en-US" altLang="ko-KR" sz="3200" kern="1200" dirty="0"/>
          </a:p>
          <a:p>
            <a:pPr marL="0" lvl="0" indent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kern="1200" dirty="0" err="1"/>
              <a:t>김민솔</a:t>
            </a:r>
            <a:endParaRPr lang="en-US" altLang="ko-KR" sz="3600" kern="1200" dirty="0"/>
          </a:p>
        </p:txBody>
      </p:sp>
      <p:sp>
        <p:nvSpPr>
          <p:cNvPr id="16" name="타원 15" descr="서명 단색으로 채워진">
            <a:extLst>
              <a:ext uri="{FF2B5EF4-FFF2-40B4-BE49-F238E27FC236}">
                <a16:creationId xmlns:a16="http://schemas.microsoft.com/office/drawing/2014/main" id="{AE499632-E3D9-4446-80BE-6645A19B533A}"/>
              </a:ext>
            </a:extLst>
          </p:cNvPr>
          <p:cNvSpPr/>
          <p:nvPr/>
        </p:nvSpPr>
        <p:spPr>
          <a:xfrm>
            <a:off x="5177102" y="811958"/>
            <a:ext cx="1837794" cy="1837794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자유형: 도형 16">
            <a:extLst>
              <a:ext uri="{FF2B5EF4-FFF2-40B4-BE49-F238E27FC236}">
                <a16:creationId xmlns:a16="http://schemas.microsoft.com/office/drawing/2014/main" id="{BBBBF1A8-364A-4AF8-A992-72DB7C7D1904}"/>
              </a:ext>
            </a:extLst>
          </p:cNvPr>
          <p:cNvSpPr/>
          <p:nvPr/>
        </p:nvSpPr>
        <p:spPr>
          <a:xfrm>
            <a:off x="8311137" y="480825"/>
            <a:ext cx="2655093" cy="5518902"/>
          </a:xfrm>
          <a:custGeom>
            <a:avLst/>
            <a:gdLst>
              <a:gd name="connsiteX0" fmla="*/ 0 w 2655093"/>
              <a:gd name="connsiteY0" fmla="*/ 265509 h 5518902"/>
              <a:gd name="connsiteX1" fmla="*/ 265509 w 2655093"/>
              <a:gd name="connsiteY1" fmla="*/ 0 h 5518902"/>
              <a:gd name="connsiteX2" fmla="*/ 2389584 w 2655093"/>
              <a:gd name="connsiteY2" fmla="*/ 0 h 5518902"/>
              <a:gd name="connsiteX3" fmla="*/ 2655093 w 2655093"/>
              <a:gd name="connsiteY3" fmla="*/ 265509 h 5518902"/>
              <a:gd name="connsiteX4" fmla="*/ 2655093 w 2655093"/>
              <a:gd name="connsiteY4" fmla="*/ 5253393 h 5518902"/>
              <a:gd name="connsiteX5" fmla="*/ 2389584 w 2655093"/>
              <a:gd name="connsiteY5" fmla="*/ 5518902 h 5518902"/>
              <a:gd name="connsiteX6" fmla="*/ 265509 w 2655093"/>
              <a:gd name="connsiteY6" fmla="*/ 5518902 h 5518902"/>
              <a:gd name="connsiteX7" fmla="*/ 0 w 2655093"/>
              <a:gd name="connsiteY7" fmla="*/ 5253393 h 5518902"/>
              <a:gd name="connsiteX8" fmla="*/ 0 w 2655093"/>
              <a:gd name="connsiteY8" fmla="*/ 265509 h 55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093" h="5518902">
                <a:moveTo>
                  <a:pt x="0" y="265509"/>
                </a:moveTo>
                <a:cubicBezTo>
                  <a:pt x="0" y="118872"/>
                  <a:pt x="118872" y="0"/>
                  <a:pt x="265509" y="0"/>
                </a:cubicBezTo>
                <a:lnTo>
                  <a:pt x="2389584" y="0"/>
                </a:lnTo>
                <a:cubicBezTo>
                  <a:pt x="2536221" y="0"/>
                  <a:pt x="2655093" y="118872"/>
                  <a:pt x="2655093" y="265509"/>
                </a:cubicBezTo>
                <a:lnTo>
                  <a:pt x="2655093" y="5253393"/>
                </a:lnTo>
                <a:cubicBezTo>
                  <a:pt x="2655093" y="5400030"/>
                  <a:pt x="2536221" y="5518902"/>
                  <a:pt x="2389584" y="5518902"/>
                </a:cubicBezTo>
                <a:lnTo>
                  <a:pt x="265509" y="5518902"/>
                </a:lnTo>
                <a:cubicBezTo>
                  <a:pt x="118872" y="5518902"/>
                  <a:pt x="0" y="5400030"/>
                  <a:pt x="0" y="5253393"/>
                </a:cubicBezTo>
                <a:lnTo>
                  <a:pt x="0" y="265509"/>
                </a:lnTo>
                <a:close/>
              </a:path>
            </a:pathLst>
          </a:custGeom>
          <a:gradFill rotWithShape="0">
            <a:gsLst>
              <a:gs pos="0">
                <a:schemeClr val="tx2">
                  <a:lumMod val="50000"/>
                </a:schemeClr>
              </a:gs>
              <a:gs pos="100000">
                <a:schemeClr val="bg2">
                  <a:lumMod val="10000"/>
                </a:schemeClr>
              </a:gs>
            </a:gsLst>
          </a:grad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7584" tIns="2435144" rIns="227584" bIns="1331366" numCol="1" spcCol="1270" anchor="ctr" anchorCtr="0">
            <a:noAutofit/>
          </a:bodyPr>
          <a:lstStyle/>
          <a:p>
            <a:pPr marL="0" lvl="0" indent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200" kern="1200" dirty="0"/>
              <a:t>로그인</a:t>
            </a:r>
            <a:endParaRPr lang="en-US" altLang="ko-KR" sz="3200" kern="1200" dirty="0"/>
          </a:p>
          <a:p>
            <a:pPr marL="0" lvl="0" indent="0" algn="ctr" defTabSz="14224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kern="1200" dirty="0"/>
              <a:t>김유현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9D43643-DBBD-40B5-8919-A2E13CF9D6A1}"/>
              </a:ext>
            </a:extLst>
          </p:cNvPr>
          <p:cNvSpPr/>
          <p:nvPr/>
        </p:nvSpPr>
        <p:spPr>
          <a:xfrm>
            <a:off x="8719787" y="811958"/>
            <a:ext cx="1837794" cy="1837794"/>
          </a:xfrm>
          <a:prstGeom prst="ellipse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2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dk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2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화살표: 갈매기형 수장 18">
            <a:extLst>
              <a:ext uri="{FF2B5EF4-FFF2-40B4-BE49-F238E27FC236}">
                <a16:creationId xmlns:a16="http://schemas.microsoft.com/office/drawing/2014/main" id="{1D759185-709D-475A-8B44-6C5C134866D6}"/>
              </a:ext>
            </a:extLst>
          </p:cNvPr>
          <p:cNvSpPr/>
          <p:nvPr/>
        </p:nvSpPr>
        <p:spPr>
          <a:xfrm>
            <a:off x="513734" y="4681026"/>
            <a:ext cx="11164529" cy="1365016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3220A4-EAA6-49D7-B7F7-93FC10E19CE6}"/>
              </a:ext>
            </a:extLst>
          </p:cNvPr>
          <p:cNvSpPr txBox="1"/>
          <p:nvPr/>
        </p:nvSpPr>
        <p:spPr>
          <a:xfrm>
            <a:off x="4983802" y="5040368"/>
            <a:ext cx="22243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BITCAMP</a:t>
            </a:r>
            <a:endParaRPr lang="ko-KR" alt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458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7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F2A7F349-CBE5-4AB5-B566-F54C23616B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1A62B235-8D4E-4A3B-8DA4-01FEA158B69C}"/>
              </a:ext>
            </a:extLst>
          </p:cNvPr>
          <p:cNvSpPr/>
          <p:nvPr/>
        </p:nvSpPr>
        <p:spPr>
          <a:xfrm>
            <a:off x="1407198" y="480825"/>
            <a:ext cx="2655093" cy="5518902"/>
          </a:xfrm>
          <a:custGeom>
            <a:avLst/>
            <a:gdLst>
              <a:gd name="connsiteX0" fmla="*/ 0 w 2655093"/>
              <a:gd name="connsiteY0" fmla="*/ 265509 h 5518902"/>
              <a:gd name="connsiteX1" fmla="*/ 265509 w 2655093"/>
              <a:gd name="connsiteY1" fmla="*/ 0 h 5518902"/>
              <a:gd name="connsiteX2" fmla="*/ 2389584 w 2655093"/>
              <a:gd name="connsiteY2" fmla="*/ 0 h 5518902"/>
              <a:gd name="connsiteX3" fmla="*/ 2655093 w 2655093"/>
              <a:gd name="connsiteY3" fmla="*/ 265509 h 5518902"/>
              <a:gd name="connsiteX4" fmla="*/ 2655093 w 2655093"/>
              <a:gd name="connsiteY4" fmla="*/ 5253393 h 5518902"/>
              <a:gd name="connsiteX5" fmla="*/ 2389584 w 2655093"/>
              <a:gd name="connsiteY5" fmla="*/ 5518902 h 5518902"/>
              <a:gd name="connsiteX6" fmla="*/ 265509 w 2655093"/>
              <a:gd name="connsiteY6" fmla="*/ 5518902 h 5518902"/>
              <a:gd name="connsiteX7" fmla="*/ 0 w 2655093"/>
              <a:gd name="connsiteY7" fmla="*/ 5253393 h 5518902"/>
              <a:gd name="connsiteX8" fmla="*/ 0 w 2655093"/>
              <a:gd name="connsiteY8" fmla="*/ 265509 h 55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093" h="5518902">
                <a:moveTo>
                  <a:pt x="0" y="265509"/>
                </a:moveTo>
                <a:cubicBezTo>
                  <a:pt x="0" y="118872"/>
                  <a:pt x="118872" y="0"/>
                  <a:pt x="265509" y="0"/>
                </a:cubicBezTo>
                <a:lnTo>
                  <a:pt x="2389584" y="0"/>
                </a:lnTo>
                <a:cubicBezTo>
                  <a:pt x="2536221" y="0"/>
                  <a:pt x="2655093" y="118872"/>
                  <a:pt x="2655093" y="265509"/>
                </a:cubicBezTo>
                <a:lnTo>
                  <a:pt x="2655093" y="5253393"/>
                </a:lnTo>
                <a:cubicBezTo>
                  <a:pt x="2655093" y="5400030"/>
                  <a:pt x="2536221" y="5518902"/>
                  <a:pt x="2389584" y="5518902"/>
                </a:cubicBezTo>
                <a:lnTo>
                  <a:pt x="265509" y="5518902"/>
                </a:lnTo>
                <a:cubicBezTo>
                  <a:pt x="118872" y="5518902"/>
                  <a:pt x="0" y="5400030"/>
                  <a:pt x="0" y="5253393"/>
                </a:cubicBezTo>
                <a:lnTo>
                  <a:pt x="0" y="26550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2378248" rIns="170688" bIns="127447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공지사항</a:t>
            </a:r>
            <a:endParaRPr lang="en-US" altLang="ko-KR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 algn="ctr" defTabSz="1066800" latinLnBrk="1">
              <a:lnSpc>
                <a:spcPct val="8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kern="1200" dirty="0">
                <a:solidFill>
                  <a:schemeClr val="tx1"/>
                </a:solidFill>
              </a:rPr>
              <a:t>김한솔</a:t>
            </a:r>
            <a:endParaRPr lang="ko-KR" altLang="en-US" sz="3200" kern="1200" dirty="0">
              <a:solidFill>
                <a:schemeClr val="tx1"/>
              </a:solidFill>
            </a:endParaRPr>
          </a:p>
        </p:txBody>
      </p:sp>
      <p:sp>
        <p:nvSpPr>
          <p:cNvPr id="13" name="타원 12" descr="느낌표 단색으로 채워진">
            <a:extLst>
              <a:ext uri="{FF2B5EF4-FFF2-40B4-BE49-F238E27FC236}">
                <a16:creationId xmlns:a16="http://schemas.microsoft.com/office/drawing/2014/main" id="{856FDF1C-ED41-4CEB-887A-522DAFD22230}"/>
              </a:ext>
            </a:extLst>
          </p:cNvPr>
          <p:cNvSpPr/>
          <p:nvPr/>
        </p:nvSpPr>
        <p:spPr>
          <a:xfrm>
            <a:off x="1817554" y="811958"/>
            <a:ext cx="1837794" cy="1837794"/>
          </a:xfrm>
          <a:prstGeom prst="ellipse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BDD2249-541D-433A-972E-671FE4B13506}"/>
              </a:ext>
            </a:extLst>
          </p:cNvPr>
          <p:cNvSpPr/>
          <p:nvPr/>
        </p:nvSpPr>
        <p:spPr>
          <a:xfrm>
            <a:off x="4768453" y="480825"/>
            <a:ext cx="2655093" cy="5518902"/>
          </a:xfrm>
          <a:custGeom>
            <a:avLst/>
            <a:gdLst>
              <a:gd name="connsiteX0" fmla="*/ 0 w 2655093"/>
              <a:gd name="connsiteY0" fmla="*/ 265509 h 5518902"/>
              <a:gd name="connsiteX1" fmla="*/ 265509 w 2655093"/>
              <a:gd name="connsiteY1" fmla="*/ 0 h 5518902"/>
              <a:gd name="connsiteX2" fmla="*/ 2389584 w 2655093"/>
              <a:gd name="connsiteY2" fmla="*/ 0 h 5518902"/>
              <a:gd name="connsiteX3" fmla="*/ 2655093 w 2655093"/>
              <a:gd name="connsiteY3" fmla="*/ 265509 h 5518902"/>
              <a:gd name="connsiteX4" fmla="*/ 2655093 w 2655093"/>
              <a:gd name="connsiteY4" fmla="*/ 5253393 h 5518902"/>
              <a:gd name="connsiteX5" fmla="*/ 2389584 w 2655093"/>
              <a:gd name="connsiteY5" fmla="*/ 5518902 h 5518902"/>
              <a:gd name="connsiteX6" fmla="*/ 265509 w 2655093"/>
              <a:gd name="connsiteY6" fmla="*/ 5518902 h 5518902"/>
              <a:gd name="connsiteX7" fmla="*/ 0 w 2655093"/>
              <a:gd name="connsiteY7" fmla="*/ 5253393 h 5518902"/>
              <a:gd name="connsiteX8" fmla="*/ 0 w 2655093"/>
              <a:gd name="connsiteY8" fmla="*/ 265509 h 55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093" h="5518902">
                <a:moveTo>
                  <a:pt x="0" y="265509"/>
                </a:moveTo>
                <a:cubicBezTo>
                  <a:pt x="0" y="118872"/>
                  <a:pt x="118872" y="0"/>
                  <a:pt x="265509" y="0"/>
                </a:cubicBezTo>
                <a:lnTo>
                  <a:pt x="2389584" y="0"/>
                </a:lnTo>
                <a:cubicBezTo>
                  <a:pt x="2536221" y="0"/>
                  <a:pt x="2655093" y="118872"/>
                  <a:pt x="2655093" y="265509"/>
                </a:cubicBezTo>
                <a:lnTo>
                  <a:pt x="2655093" y="5253393"/>
                </a:lnTo>
                <a:cubicBezTo>
                  <a:pt x="2655093" y="5400030"/>
                  <a:pt x="2536221" y="5518902"/>
                  <a:pt x="2389584" y="5518902"/>
                </a:cubicBezTo>
                <a:lnTo>
                  <a:pt x="265509" y="5518902"/>
                </a:lnTo>
                <a:cubicBezTo>
                  <a:pt x="118872" y="5518902"/>
                  <a:pt x="0" y="5400030"/>
                  <a:pt x="0" y="5253393"/>
                </a:cubicBezTo>
                <a:lnTo>
                  <a:pt x="0" y="26550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shade val="50000"/>
              <a:hueOff val="268329"/>
              <a:satOff val="-6535"/>
              <a:lumOff val="2859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3576" tIns="2371136" rIns="163576" bIns="1267358" numCol="1" spcCol="1270" anchor="ctr" anchorCtr="0">
            <a:noAutofit/>
          </a:bodyPr>
          <a:lstStyle/>
          <a:p>
            <a:pPr marL="0" lvl="0" indent="0" algn="ctr" defTabSz="1022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altLang="ko-KR" sz="2300" kern="1200" dirty="0"/>
          </a:p>
          <a:p>
            <a:pPr marL="0" lvl="0" indent="0" algn="ctr" defTabSz="1022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팀원간 자료 공유</a:t>
            </a:r>
            <a:endParaRPr lang="en-US" altLang="ko-KR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 algn="ctr" defTabSz="1022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kern="1200" dirty="0" err="1">
                <a:solidFill>
                  <a:schemeClr val="tx1"/>
                </a:solidFill>
              </a:rPr>
              <a:t>류정문</a:t>
            </a:r>
            <a:endParaRPr lang="en-US" altLang="ko-KR" sz="3600" kern="1200" dirty="0">
              <a:solidFill>
                <a:schemeClr val="tx1"/>
              </a:solidFill>
            </a:endParaRPr>
          </a:p>
          <a:p>
            <a:pPr marL="0" lvl="0" indent="0" algn="ctr" defTabSz="10223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300" kern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D24EF40-C490-4853-8726-C180D64EDCC9}"/>
              </a:ext>
            </a:extLst>
          </p:cNvPr>
          <p:cNvSpPr/>
          <p:nvPr/>
        </p:nvSpPr>
        <p:spPr>
          <a:xfrm>
            <a:off x="5177102" y="811958"/>
            <a:ext cx="1837794" cy="1837794"/>
          </a:xfrm>
          <a:prstGeom prst="ellipse">
            <a:avLst/>
          </a:prstGeom>
          <a:blipFill dpi="0" rotWithShape="1">
            <a:blip r:embed="rId5">
              <a:alphaModFix amt="95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hemeClr val="accent1">
              <a:tint val="50000"/>
              <a:hueOff val="-6487"/>
              <a:satOff val="311"/>
              <a:lumOff val="-1059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CE50A443-3F3E-4DA6-9C48-C4B2FB73D4AF}"/>
              </a:ext>
            </a:extLst>
          </p:cNvPr>
          <p:cNvSpPr/>
          <p:nvPr/>
        </p:nvSpPr>
        <p:spPr>
          <a:xfrm>
            <a:off x="8129709" y="480825"/>
            <a:ext cx="2655093" cy="5518902"/>
          </a:xfrm>
          <a:custGeom>
            <a:avLst/>
            <a:gdLst>
              <a:gd name="connsiteX0" fmla="*/ 0 w 2655093"/>
              <a:gd name="connsiteY0" fmla="*/ 265509 h 5518902"/>
              <a:gd name="connsiteX1" fmla="*/ 265509 w 2655093"/>
              <a:gd name="connsiteY1" fmla="*/ 0 h 5518902"/>
              <a:gd name="connsiteX2" fmla="*/ 2389584 w 2655093"/>
              <a:gd name="connsiteY2" fmla="*/ 0 h 5518902"/>
              <a:gd name="connsiteX3" fmla="*/ 2655093 w 2655093"/>
              <a:gd name="connsiteY3" fmla="*/ 265509 h 5518902"/>
              <a:gd name="connsiteX4" fmla="*/ 2655093 w 2655093"/>
              <a:gd name="connsiteY4" fmla="*/ 5253393 h 5518902"/>
              <a:gd name="connsiteX5" fmla="*/ 2389584 w 2655093"/>
              <a:gd name="connsiteY5" fmla="*/ 5518902 h 5518902"/>
              <a:gd name="connsiteX6" fmla="*/ 265509 w 2655093"/>
              <a:gd name="connsiteY6" fmla="*/ 5518902 h 5518902"/>
              <a:gd name="connsiteX7" fmla="*/ 0 w 2655093"/>
              <a:gd name="connsiteY7" fmla="*/ 5253393 h 5518902"/>
              <a:gd name="connsiteX8" fmla="*/ 0 w 2655093"/>
              <a:gd name="connsiteY8" fmla="*/ 265509 h 5518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55093" h="5518902">
                <a:moveTo>
                  <a:pt x="0" y="265509"/>
                </a:moveTo>
                <a:cubicBezTo>
                  <a:pt x="0" y="118872"/>
                  <a:pt x="118872" y="0"/>
                  <a:pt x="265509" y="0"/>
                </a:cubicBezTo>
                <a:lnTo>
                  <a:pt x="2389584" y="0"/>
                </a:lnTo>
                <a:cubicBezTo>
                  <a:pt x="2536221" y="0"/>
                  <a:pt x="2655093" y="118872"/>
                  <a:pt x="2655093" y="265509"/>
                </a:cubicBezTo>
                <a:lnTo>
                  <a:pt x="2655093" y="5253393"/>
                </a:lnTo>
                <a:cubicBezTo>
                  <a:pt x="2655093" y="5400030"/>
                  <a:pt x="2536221" y="5518902"/>
                  <a:pt x="2389584" y="5518902"/>
                </a:cubicBezTo>
                <a:lnTo>
                  <a:pt x="265509" y="5518902"/>
                </a:lnTo>
                <a:cubicBezTo>
                  <a:pt x="118872" y="5518902"/>
                  <a:pt x="0" y="5400030"/>
                  <a:pt x="0" y="5253393"/>
                </a:cubicBezTo>
                <a:lnTo>
                  <a:pt x="0" y="26550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3">
            <a:schemeClr val="accent1">
              <a:shade val="50000"/>
              <a:hueOff val="268329"/>
              <a:satOff val="-6535"/>
              <a:lumOff val="28597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2378248" rIns="170688" bIns="1274470" numCol="1" spcCol="1270" anchor="ctr" anchorCtr="0">
            <a:noAutofit/>
          </a:bodyPr>
          <a:lstStyle/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400" b="0" kern="12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일정표</a:t>
            </a:r>
            <a:endParaRPr lang="en-US" altLang="ko-KR" sz="2400" b="0" kern="12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0" lvl="0" indent="0" algn="ctr" defTabSz="10668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3600" kern="1200" dirty="0">
                <a:solidFill>
                  <a:schemeClr val="tx1"/>
                </a:solidFill>
              </a:rPr>
              <a:t>김수정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33BEC3-0E17-4ECB-B6A6-9564DD0169CB}"/>
              </a:ext>
            </a:extLst>
          </p:cNvPr>
          <p:cNvSpPr/>
          <p:nvPr/>
        </p:nvSpPr>
        <p:spPr>
          <a:xfrm>
            <a:off x="8536652" y="811958"/>
            <a:ext cx="1837794" cy="1837794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a:blipFill>
          <a:effectLst>
            <a:outerShdw blurRad="57150" dist="19050" dir="5400000" algn="ctr" rotWithShape="0">
              <a:schemeClr val="tx1">
                <a:alpha val="63000"/>
              </a:scheme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3">
            <a:scrgbClr r="0" g="0" b="0"/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화살표: 갈매기형 수장 19">
            <a:extLst>
              <a:ext uri="{FF2B5EF4-FFF2-40B4-BE49-F238E27FC236}">
                <a16:creationId xmlns:a16="http://schemas.microsoft.com/office/drawing/2014/main" id="{4E0FC70C-EF4A-489C-8F35-7D9A45280761}"/>
              </a:ext>
            </a:extLst>
          </p:cNvPr>
          <p:cNvSpPr/>
          <p:nvPr/>
        </p:nvSpPr>
        <p:spPr>
          <a:xfrm>
            <a:off x="693174" y="4766915"/>
            <a:ext cx="10766324" cy="1365016"/>
          </a:xfrm>
          <a:prstGeom prst="chevron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0B814B-5C6E-48B8-AE37-74EA8AC80865}"/>
              </a:ext>
            </a:extLst>
          </p:cNvPr>
          <p:cNvSpPr txBox="1"/>
          <p:nvPr/>
        </p:nvSpPr>
        <p:spPr>
          <a:xfrm>
            <a:off x="4975938" y="5126257"/>
            <a:ext cx="2200795" cy="646331"/>
          </a:xfrm>
          <a:prstGeom prst="rect">
            <a:avLst/>
          </a:prstGeom>
          <a:noFill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ko-KR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</a:t>
            </a:r>
            <a:endParaRPr lang="ko-KR" alt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792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FB5F2BD-8E1D-4F0D-8A2A-0D2AE5A666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</p:txBody>
      </p:sp>
      <p:pic>
        <p:nvPicPr>
          <p:cNvPr id="1028" name="Picture 4" descr="샘 업 많이 - 스톡사진 [60790143] - PIXTA">
            <a:extLst>
              <a:ext uri="{FF2B5EF4-FFF2-40B4-BE49-F238E27FC236}">
                <a16:creationId xmlns:a16="http://schemas.microsoft.com/office/drawing/2014/main" id="{AB654591-BB33-47F6-8C33-19E3952F8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6698"/>
            <a:ext cx="12191999" cy="861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089BF8-5BBE-47EC-8599-6D944E30D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691"/>
            <a:ext cx="10515600" cy="4351338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indent="0" algn="ctr">
              <a:buNone/>
            </a:pPr>
            <a:r>
              <a:rPr lang="en-US" altLang="ko-KR" sz="23900" b="1" dirty="0">
                <a:ln w="76200">
                  <a:solidFill>
                    <a:schemeClr val="tx1"/>
                  </a:solidFill>
                </a:ln>
                <a:solidFill>
                  <a:schemeClr val="tx2">
                    <a:lumMod val="50000"/>
                  </a:schemeClr>
                </a:solidFill>
              </a:rPr>
              <a:t>CRUD</a:t>
            </a:r>
            <a:endParaRPr lang="ko-KR" altLang="en-US" sz="23900" b="1" dirty="0">
              <a:ln w="76200">
                <a:solidFill>
                  <a:schemeClr val="tx1"/>
                </a:solidFill>
              </a:ln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5" name="그래픽 4" descr="업로드 단색으로 채워진">
            <a:extLst>
              <a:ext uri="{FF2B5EF4-FFF2-40B4-BE49-F238E27FC236}">
                <a16:creationId xmlns:a16="http://schemas.microsoft.com/office/drawing/2014/main" id="{6EA3D292-ED25-4714-8F27-5DE60A6571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0157" y="157316"/>
            <a:ext cx="3271684" cy="32716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78430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2.08333E-7 3.7037E-6 L 0.00169 0.1581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789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B17C2DA6-21AD-410F-B309-E760379BE200}"/>
              </a:ext>
            </a:extLst>
          </p:cNvPr>
          <p:cNvSpPr/>
          <p:nvPr/>
        </p:nvSpPr>
        <p:spPr>
          <a:xfrm>
            <a:off x="-1" y="-2228"/>
            <a:ext cx="12192000" cy="68580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0BA4E4-F930-4D85-AFD7-5E8E4A2CB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64" y="659799"/>
            <a:ext cx="11521671" cy="13717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BE7743-76A0-4C48-BF66-48E1D4A70B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64" r="-2316"/>
          <a:stretch/>
        </p:blipFill>
        <p:spPr>
          <a:xfrm>
            <a:off x="335164" y="2538182"/>
            <a:ext cx="11766998" cy="17771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1C43DAB-C9F6-4AC7-87E0-D0FB688FE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64" y="4821955"/>
            <a:ext cx="11521671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9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검은색 육상 트랙">
            <a:extLst>
              <a:ext uri="{FF2B5EF4-FFF2-40B4-BE49-F238E27FC236}">
                <a16:creationId xmlns:a16="http://schemas.microsoft.com/office/drawing/2014/main" id="{1CDABF9E-2426-484C-83AB-F53C745BD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72" r="-1" b="11409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11" name="제목 1">
            <a:hlinkClick r:id="rId5" action="ppaction://hlinkfile"/>
            <a:extLst>
              <a:ext uri="{FF2B5EF4-FFF2-40B4-BE49-F238E27FC236}">
                <a16:creationId xmlns:a16="http://schemas.microsoft.com/office/drawing/2014/main" id="{D107F7C7-E613-4151-9C53-9E8DAD9C776E}"/>
              </a:ext>
            </a:extLst>
          </p:cNvPr>
          <p:cNvSpPr txBox="1">
            <a:spLocks/>
          </p:cNvSpPr>
          <p:nvPr/>
        </p:nvSpPr>
        <p:spPr>
          <a:xfrm>
            <a:off x="-762000" y="2766218"/>
            <a:ext cx="13716000" cy="132556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000" dirty="0">
                <a:ln w="9525">
                  <a:noFill/>
                </a:ln>
                <a:effectLst>
                  <a:outerShdw algn="tl" rotWithShape="0">
                    <a:schemeClr val="bg1">
                      <a:lumMod val="65000"/>
                    </a:schemeClr>
                  </a:outerShdw>
                  <a:reflection stA="18000" endPos="65000" dist="50800" dir="5400000" sy="-100000" algn="bl" rotWithShape="0"/>
                </a:effectLst>
              </a:rPr>
              <a:t>Adobe XD</a:t>
            </a:r>
            <a:endParaRPr lang="ko-KR" altLang="en-US" sz="6000" dirty="0">
              <a:ln w="9525">
                <a:noFill/>
              </a:ln>
              <a:effectLst>
                <a:outerShdw algn="tl" rotWithShape="0">
                  <a:schemeClr val="bg1">
                    <a:lumMod val="65000"/>
                  </a:schemeClr>
                </a:outerShdw>
                <a:reflection stA="18000" endPos="65000" dist="508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17787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강한 육군">
      <a:majorFont>
        <a:latin typeface="강한육군 Bold Vert"/>
        <a:ea typeface="강한육군 Bold Vert"/>
        <a:cs typeface=""/>
      </a:majorFont>
      <a:minorFont>
        <a:latin typeface="강한육군 Medium Vert"/>
        <a:ea typeface="강한육군 Medium Ver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241</Words>
  <Application>Microsoft Office PowerPoint</Application>
  <PresentationFormat>와이드스크린</PresentationFormat>
  <Paragraphs>67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강한육군 Bold Vert</vt:lpstr>
      <vt:lpstr>강한육군 Medium Vert</vt:lpstr>
      <vt:lpstr>맑은 고딕</vt:lpstr>
      <vt:lpstr>Agency FB</vt:lpstr>
      <vt:lpstr>Arial</vt:lpstr>
      <vt:lpstr>Office 테마</vt:lpstr>
      <vt:lpstr>-BITCAMP-  PROJECT SCHEDULER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BITCAMP  PROJECT SCHEDULER</dc:title>
  <dc:creator>Kim Minsol</dc:creator>
  <cp:lastModifiedBy>Kim Minsol</cp:lastModifiedBy>
  <cp:revision>34</cp:revision>
  <dcterms:created xsi:type="dcterms:W3CDTF">2021-06-07T11:31:17Z</dcterms:created>
  <dcterms:modified xsi:type="dcterms:W3CDTF">2021-06-08T03:00:01Z</dcterms:modified>
</cp:coreProperties>
</file>